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5" r:id="rId5"/>
    <p:sldId id="310" r:id="rId6"/>
    <p:sldId id="321" r:id="rId7"/>
    <p:sldId id="322" r:id="rId8"/>
    <p:sldId id="323" r:id="rId9"/>
    <p:sldId id="324" r:id="rId10"/>
    <p:sldId id="325" r:id="rId11"/>
    <p:sldId id="326" r:id="rId12"/>
    <p:sldId id="333" r:id="rId13"/>
    <p:sldId id="331" r:id="rId14"/>
    <p:sldId id="334" r:id="rId15"/>
    <p:sldId id="330" r:id="rId16"/>
    <p:sldId id="329" r:id="rId17"/>
    <p:sldId id="327" r:id="rId18"/>
    <p:sldId id="328" r:id="rId19"/>
    <p:sldId id="335" r:id="rId20"/>
    <p:sldId id="338" r:id="rId21"/>
    <p:sldId id="339" r:id="rId22"/>
    <p:sldId id="336" r:id="rId23"/>
    <p:sldId id="341" r:id="rId24"/>
    <p:sldId id="342" r:id="rId25"/>
    <p:sldId id="343" r:id="rId26"/>
    <p:sldId id="355" r:id="rId27"/>
    <p:sldId id="315" r:id="rId28"/>
    <p:sldId id="344" r:id="rId29"/>
    <p:sldId id="346" r:id="rId30"/>
    <p:sldId id="347" r:id="rId31"/>
    <p:sldId id="348" r:id="rId32"/>
    <p:sldId id="349" r:id="rId33"/>
    <p:sldId id="356" r:id="rId34"/>
    <p:sldId id="350" r:id="rId35"/>
    <p:sldId id="351" r:id="rId36"/>
    <p:sldId id="352" r:id="rId37"/>
    <p:sldId id="358" r:id="rId38"/>
    <p:sldId id="364" r:id="rId39"/>
    <p:sldId id="360" r:id="rId40"/>
    <p:sldId id="353" r:id="rId41"/>
    <p:sldId id="361" r:id="rId42"/>
    <p:sldId id="357" r:id="rId43"/>
    <p:sldId id="363" r:id="rId44"/>
    <p:sldId id="359" r:id="rId45"/>
    <p:sldId id="365" r:id="rId46"/>
    <p:sldId id="366" r:id="rId47"/>
    <p:sldId id="367" r:id="rId48"/>
    <p:sldId id="368" r:id="rId49"/>
    <p:sldId id="371" r:id="rId50"/>
  </p:sldIdLst>
  <p:sldSz cx="12188825" cy="6858000"/>
  <p:notesSz cx="6858000" cy="9144000"/>
  <p:custDataLst>
    <p:tags r:id="rId53"/>
  </p:custDataLst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Μεσαίο στυλ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4" autoAdjust="0"/>
    <p:restoredTop sz="94629" autoAdjust="0"/>
  </p:normalViewPr>
  <p:slideViewPr>
    <p:cSldViewPr showGuides="1">
      <p:cViewPr varScale="1">
        <p:scale>
          <a:sx n="60" d="100"/>
          <a:sy n="60" d="100"/>
        </p:scale>
        <p:origin x="96" y="12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14D5CE-94E2-421E-A773-17242EB2F00D}" type="datetime1">
              <a:rPr lang="el-GR" smtClean="0"/>
              <a:t>21/5/2019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l-GR"/>
              <a:pPr algn="r" rtl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7C63F47-05B9-4E1C-B656-D164BA0F9FA8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9570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00820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2467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439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l-GR" smtClean="0"/>
              <a:pPr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755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0FC8B3-0C6B-4133-A373-F3C43F55CCD3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522F7A-0DB9-4501-98EC-2CBCF555D736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1E8C6A-4A6D-485F-96EB-FC65364BEB94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41782F-5A7F-49CD-B68F-C6DA1453E4EE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188566-0978-4C4B-906C-C00F29C9E565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6" name="Σύμβολο κράτησης θέσης περιεχομένου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4A54F1-8371-4517-9AE2-339F6F9642B4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8" name="Σύμβολο κράτησης θέσης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C0F0B0-2F8F-4F66-A8AF-B164837EAE99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515D76-C5F8-4308-AFA2-4800D5FB5236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13C684-8691-4479-BADE-5A6DE08A7F61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εικόνας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Στυλ κύριου τίτλου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C50843-64CE-44BE-A859-97B618FF540B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l-GR" noProof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dirty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673F-ECC7-42DC-96C0-8951E5A86711}" type="datetime1">
              <a:rPr lang="el-GR" smtClean="0"/>
              <a:pPr/>
              <a:t>21/5/2019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/>
          <p:cNvSpPr>
            <a:spLocks noGrp="1"/>
          </p:cNvSpPr>
          <p:nvPr>
            <p:ph type="ctrTitle"/>
          </p:nvPr>
        </p:nvSpPr>
        <p:spPr>
          <a:xfrm>
            <a:off x="531812" y="457200"/>
            <a:ext cx="8229600" cy="2895600"/>
          </a:xfrm>
        </p:spPr>
        <p:txBody>
          <a:bodyPr rtlCol="0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Predictions on Twitter Reviews</a:t>
            </a:r>
          </a:p>
        </p:txBody>
      </p:sp>
      <p:sp>
        <p:nvSpPr>
          <p:cNvPr id="4" name="Υπότιτλος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>
                <a:solidFill>
                  <a:schemeClr val="tx1"/>
                </a:solidFill>
              </a:rPr>
              <a:t>Sevi Yfanti - 1994</a:t>
            </a:r>
          </a:p>
          <a:p>
            <a:r>
              <a:rPr lang="en-US" dirty="0">
                <a:solidFill>
                  <a:schemeClr val="tx1"/>
                </a:solidFill>
              </a:rPr>
              <a:t>Vasilis </a:t>
            </a:r>
            <a:r>
              <a:rPr lang="en-US" dirty="0" err="1">
                <a:solidFill>
                  <a:schemeClr val="tx1"/>
                </a:solidFill>
              </a:rPr>
              <a:t>Zaridis</a:t>
            </a:r>
            <a:r>
              <a:rPr lang="en-US" dirty="0">
                <a:solidFill>
                  <a:schemeClr val="tx1"/>
                </a:solidFill>
              </a:rPr>
              <a:t> - 2013</a:t>
            </a:r>
          </a:p>
          <a:p>
            <a:r>
              <a:rPr lang="en-US" dirty="0">
                <a:solidFill>
                  <a:schemeClr val="tx1"/>
                </a:solidFill>
              </a:rPr>
              <a:t>Panagiotis </a:t>
            </a:r>
            <a:r>
              <a:rPr lang="en-US" dirty="0" err="1">
                <a:solidFill>
                  <a:schemeClr val="tx1"/>
                </a:solidFill>
              </a:rPr>
              <a:t>Grigoriadis</a:t>
            </a:r>
            <a:r>
              <a:rPr lang="en-US" dirty="0">
                <a:solidFill>
                  <a:schemeClr val="tx1"/>
                </a:solidFill>
              </a:rPr>
              <a:t> - 1833</a:t>
            </a:r>
          </a:p>
          <a:p>
            <a:pPr rt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  <a:r>
              <a:rPr lang="el-GR" dirty="0"/>
              <a:t> (</a:t>
            </a:r>
            <a:r>
              <a:rPr lang="es-AR" dirty="0"/>
              <a:t>2</a:t>
            </a:r>
            <a:r>
              <a:rPr lang="el-GR" dirty="0"/>
              <a:t>) </a:t>
            </a:r>
            <a:br>
              <a:rPr lang="es-AR" dirty="0"/>
            </a:br>
            <a:r>
              <a:rPr lang="es-AR" dirty="0"/>
              <a:t>Negative reviews on each company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7" y="1371600"/>
            <a:ext cx="3839730" cy="3028950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47" y="2895600"/>
            <a:ext cx="3948890" cy="33147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951" y="1371600"/>
            <a:ext cx="4082922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20" y="3200400"/>
            <a:ext cx="3827614" cy="3200400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381000"/>
            <a:ext cx="3644339" cy="3110049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86" y="381000"/>
            <a:ext cx="3695249" cy="31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  <a:r>
              <a:rPr lang="el-GR" dirty="0"/>
              <a:t> (</a:t>
            </a:r>
            <a:r>
              <a:rPr lang="es-AR" dirty="0"/>
              <a:t>3</a:t>
            </a:r>
            <a:r>
              <a:rPr lang="el-GR" dirty="0"/>
              <a:t>) </a:t>
            </a:r>
            <a:br>
              <a:rPr lang="es-AR" dirty="0"/>
            </a:br>
            <a:r>
              <a:rPr lang="es-AR" dirty="0"/>
              <a:t>Negative reviews on each company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219200"/>
            <a:ext cx="9384077" cy="5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  <a:r>
              <a:rPr lang="el-GR" dirty="0"/>
              <a:t> (</a:t>
            </a:r>
            <a:r>
              <a:rPr lang="es-AR" dirty="0"/>
              <a:t>4</a:t>
            </a:r>
            <a:r>
              <a:rPr lang="el-GR" dirty="0"/>
              <a:t>) </a:t>
            </a:r>
            <a:br>
              <a:rPr lang="es-AR" dirty="0"/>
            </a:br>
            <a:r>
              <a:rPr lang="es-AR" dirty="0"/>
              <a:t>Negative reasons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20" y="1049308"/>
            <a:ext cx="10391775" cy="56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Natural Language Processing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The process of </a:t>
            </a:r>
            <a:r>
              <a:rPr lang="en-US" dirty="0"/>
              <a:t>programming computers to process and analyze large amounts of natural language data</a:t>
            </a:r>
          </a:p>
          <a:p>
            <a:endParaRPr lang="en-US" dirty="0"/>
          </a:p>
          <a:p>
            <a:r>
              <a:rPr lang="en-US" dirty="0"/>
              <a:t>Essentially, converting text into vectors of real numbers.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010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Natural Language Processing </a:t>
            </a:r>
            <a:r>
              <a:rPr lang="en-US" dirty="0"/>
              <a:t>(1)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Removal  of  Twitter Handles (@user)</a:t>
            </a:r>
          </a:p>
          <a:p>
            <a:r>
              <a:rPr lang="en-US" b="1" dirty="0"/>
              <a:t>Removal of Punctuations, Numbers, and Special Characters</a:t>
            </a:r>
          </a:p>
          <a:p>
            <a:r>
              <a:rPr lang="en-US" b="1" dirty="0"/>
              <a:t>Removal of Stop Words,  Short Words and Rare words</a:t>
            </a:r>
          </a:p>
          <a:p>
            <a:r>
              <a:rPr lang="en-US" b="1" dirty="0"/>
              <a:t>Lower case transformation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1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/>
              <a:t>WordCloud</a:t>
            </a:r>
            <a:br>
              <a:rPr lang="en-US" b="1" dirty="0"/>
            </a:br>
            <a:r>
              <a:rPr lang="en-US" b="1" dirty="0"/>
              <a:t>All Sentiments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90" y="1905000"/>
            <a:ext cx="65519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/>
              <a:t>WordCloud</a:t>
            </a:r>
            <a:br>
              <a:rPr lang="en-US" b="1" dirty="0"/>
            </a:br>
            <a:r>
              <a:rPr lang="en-US" b="1" dirty="0"/>
              <a:t>Positive Sentiment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557" y="1905000"/>
            <a:ext cx="65421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/>
              <a:t>WordCloud</a:t>
            </a:r>
            <a:br>
              <a:rPr lang="en-US" b="1" dirty="0"/>
            </a:br>
            <a:r>
              <a:rPr lang="en-US" b="1" dirty="0"/>
              <a:t>Negative Sentiment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087" y="1905000"/>
            <a:ext cx="65231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5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12" y="2057400"/>
            <a:ext cx="8667751" cy="37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Τίτλος 12"/>
          <p:cNvSpPr>
            <a:spLocks noGrp="1"/>
          </p:cNvSpPr>
          <p:nvPr>
            <p:ph type="title"/>
          </p:nvPr>
        </p:nvSpPr>
        <p:spPr>
          <a:xfrm>
            <a:off x="1502506" y="381000"/>
            <a:ext cx="9144001" cy="1371600"/>
          </a:xfrm>
        </p:spPr>
        <p:txBody>
          <a:bodyPr rtlCol="0"/>
          <a:lstStyle/>
          <a:p>
            <a:pPr algn="ctr" rtl="0"/>
            <a:r>
              <a:rPr lang="en-US" b="1" dirty="0"/>
              <a:t>Chapters</a:t>
            </a:r>
            <a:endParaRPr lang="el-GR" b="1" dirty="0"/>
          </a:p>
        </p:txBody>
      </p:sp>
      <p:sp>
        <p:nvSpPr>
          <p:cNvPr id="14" name="Σύμβολο κράτησης θέσης περιεχομένου 13"/>
          <p:cNvSpPr>
            <a:spLocks noGrp="1"/>
          </p:cNvSpPr>
          <p:nvPr>
            <p:ph idx="1"/>
          </p:nvPr>
        </p:nvSpPr>
        <p:spPr>
          <a:xfrm>
            <a:off x="2894012" y="1904999"/>
            <a:ext cx="7762792" cy="4114801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Dataset</a:t>
            </a:r>
            <a:endParaRPr lang="el-GR" dirty="0"/>
          </a:p>
          <a:p>
            <a:pPr rtl="0"/>
            <a:r>
              <a:rPr lang="en-US" dirty="0"/>
              <a:t>Preprocessing </a:t>
            </a:r>
            <a:endParaRPr lang="el-GR" dirty="0"/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Natural Language Processing</a:t>
            </a:r>
          </a:p>
          <a:p>
            <a:r>
              <a:rPr lang="en-US" dirty="0"/>
              <a:t>Predictions </a:t>
            </a:r>
          </a:p>
          <a:p>
            <a:pPr lvl="1"/>
            <a:r>
              <a:rPr lang="en-US" dirty="0"/>
              <a:t>ML algorithms</a:t>
            </a:r>
          </a:p>
          <a:p>
            <a:pPr lvl="1"/>
            <a:r>
              <a:rPr lang="en-US" dirty="0"/>
              <a:t>Neural Networks</a:t>
            </a:r>
          </a:p>
          <a:p>
            <a:pPr rtl="0"/>
            <a:r>
              <a:rPr lang="en-US" dirty="0"/>
              <a:t>Conclusion</a:t>
            </a:r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1752600"/>
            <a:ext cx="8915400" cy="41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Understanding the impact of Hashtags on tweets sentiment</a:t>
            </a:r>
            <a:br>
              <a:rPr lang="en-US" b="1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1981200"/>
            <a:ext cx="8740330" cy="40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Word </a:t>
            </a:r>
            <a:r>
              <a:rPr lang="en-US" b="1" dirty="0" err="1"/>
              <a:t>Embeddings</a:t>
            </a:r>
            <a:br>
              <a:rPr lang="en-US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word embe</a:t>
            </a:r>
            <a:r>
              <a:rPr lang="en-US" u="sng" dirty="0"/>
              <a:t>d</a:t>
            </a:r>
            <a:r>
              <a:rPr lang="en-US" dirty="0"/>
              <a:t>ding is a learned representation for text where words that have the same meaning have a similar representation.</a:t>
            </a:r>
          </a:p>
          <a:p>
            <a:r>
              <a:rPr lang="en-US" dirty="0"/>
              <a:t>Bag of Words</a:t>
            </a:r>
          </a:p>
          <a:p>
            <a:r>
              <a:rPr lang="en-US" dirty="0"/>
              <a:t>TF – IDF</a:t>
            </a:r>
          </a:p>
          <a:p>
            <a:r>
              <a:rPr lang="en-US" dirty="0"/>
              <a:t>Word2Vec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contrast with One-Hot-Encoding, where each variable is independent</a:t>
            </a:r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997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Apply Classic Machine Learning Algorithms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only ‘text’ processed column</a:t>
            </a:r>
          </a:p>
          <a:p>
            <a:r>
              <a:rPr lang="en-US" dirty="0"/>
              <a:t>Applied all the Algorithms we were taught during the semester</a:t>
            </a:r>
          </a:p>
          <a:p>
            <a:r>
              <a:rPr lang="en-US" dirty="0"/>
              <a:t>Made time and accuracy comparisons</a:t>
            </a:r>
          </a:p>
          <a:p>
            <a:r>
              <a:rPr lang="en-US" dirty="0"/>
              <a:t>Used all 3 word embedding techniques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481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dirty="0"/>
              <a:t>Predictions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Bag of words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0160349"/>
              </p:ext>
            </p:extLst>
          </p:nvPr>
        </p:nvGraphicFramePr>
        <p:xfrm>
          <a:off x="1522413" y="2743200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39.9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0.28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71.2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2.8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 err="1"/>
              <a:t>Tf</a:t>
            </a:r>
            <a:r>
              <a:rPr lang="en-US" dirty="0"/>
              <a:t> - </a:t>
            </a:r>
            <a:r>
              <a:rPr lang="en-US" dirty="0" err="1"/>
              <a:t>idf</a:t>
            </a:r>
            <a:endParaRPr lang="el-GR" dirty="0"/>
          </a:p>
        </p:txBody>
      </p:sp>
      <p:graphicFrame>
        <p:nvGraphicFramePr>
          <p:cNvPr id="10" name="Θέση περιεχομένου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49861397"/>
              </p:ext>
            </p:extLst>
          </p:nvPr>
        </p:nvGraphicFramePr>
        <p:xfrm>
          <a:off x="6249988" y="2743200"/>
          <a:ext cx="4416426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994698296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66710701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299298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1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9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1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37.6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8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Gradient Boosting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73.6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66800"/>
          </a:xfrm>
        </p:spPr>
        <p:txBody>
          <a:bodyPr rtlCol="0"/>
          <a:lstStyle/>
          <a:p>
            <a:pPr algn="ctr" rtl="0"/>
            <a:r>
              <a:rPr lang="en-US" dirty="0"/>
              <a:t>Predictions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3198686" y="1615440"/>
            <a:ext cx="4416552" cy="762000"/>
          </a:xfrm>
        </p:spPr>
        <p:txBody>
          <a:bodyPr rtlCol="0"/>
          <a:lstStyle/>
          <a:p>
            <a:pPr algn="ctr" rtl="0"/>
            <a:r>
              <a:rPr lang="en-US" dirty="0"/>
              <a:t>Word2vec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8940043"/>
              </p:ext>
            </p:extLst>
          </p:nvPr>
        </p:nvGraphicFramePr>
        <p:xfrm>
          <a:off x="3198812" y="2403566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27.21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20.54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0.064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75.9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l-GR" dirty="0"/>
                    </a:p>
                    <a:p>
                      <a:r>
                        <a:rPr lang="en-US" dirty="0"/>
                        <a:t>122.84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Predictions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2" y="1875503"/>
            <a:ext cx="10315427" cy="42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 Text to sentiment attribute using </a:t>
            </a:r>
            <a:r>
              <a:rPr lang="en-US" b="1" dirty="0" err="1"/>
              <a:t>TextBlob</a:t>
            </a:r>
            <a:r>
              <a:rPr lang="en-US" b="1" dirty="0"/>
              <a:t> (entire dataset)</a:t>
            </a:r>
            <a:br>
              <a:rPr lang="en-US" b="1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TextBlob</a:t>
            </a:r>
            <a:r>
              <a:rPr lang="en-US" dirty="0"/>
              <a:t> package for Python is a convenient way to do a lot of Natural Language Processing (NLP)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swap ‘text’ column with ‘sentiment’ column</a:t>
            </a:r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895600"/>
            <a:ext cx="9101138" cy="11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dirty="0"/>
              <a:t>Predictions – </a:t>
            </a:r>
            <a:br>
              <a:rPr lang="en-US" dirty="0"/>
            </a:br>
            <a:r>
              <a:rPr lang="en-US" dirty="0" err="1"/>
              <a:t>textBlob</a:t>
            </a:r>
            <a:endParaRPr lang="el-GR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With sentiment</a:t>
            </a:r>
            <a:endParaRPr lang="el-GR" dirty="0"/>
          </a:p>
        </p:txBody>
      </p:sp>
      <p:graphicFrame>
        <p:nvGraphicFramePr>
          <p:cNvPr id="8" name="Θέση περιεχομένου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7387893"/>
              </p:ext>
            </p:extLst>
          </p:nvPr>
        </p:nvGraphicFramePr>
        <p:xfrm>
          <a:off x="1522413" y="2743200"/>
          <a:ext cx="4416426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200087730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595818807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7767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49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88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88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0.008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5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89.8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2.9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3043"/>
                  </a:ext>
                </a:extLst>
              </a:tr>
            </a:tbl>
          </a:graphicData>
        </a:graphic>
      </p:graphicFrame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/>
              <a:t>Without sentiment</a:t>
            </a:r>
            <a:endParaRPr lang="el-GR" dirty="0"/>
          </a:p>
        </p:txBody>
      </p:sp>
      <p:graphicFrame>
        <p:nvGraphicFramePr>
          <p:cNvPr id="10" name="Θέση περιεχομένου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93188226"/>
              </p:ext>
            </p:extLst>
          </p:nvPr>
        </p:nvGraphicFramePr>
        <p:xfrm>
          <a:off x="6249987" y="2738120"/>
          <a:ext cx="4416426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142">
                  <a:extLst>
                    <a:ext uri="{9D8B030D-6E8A-4147-A177-3AD203B41FA5}">
                      <a16:colId xmlns:a16="http://schemas.microsoft.com/office/drawing/2014/main" val="994698296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3667107015"/>
                    </a:ext>
                  </a:extLst>
                </a:gridCol>
                <a:gridCol w="1472142">
                  <a:extLst>
                    <a:ext uri="{9D8B030D-6E8A-4147-A177-3AD203B41FA5}">
                      <a16:colId xmlns:a16="http://schemas.microsoft.com/office/drawing/2014/main" val="299298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Time(sec)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1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76.3</a:t>
                      </a:r>
                    </a:p>
                    <a:p>
                      <a:r>
                        <a:rPr lang="en-US" dirty="0"/>
                        <a:t>Simple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SVM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3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9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1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82.9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0.006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8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Gradient Boosting</a:t>
                      </a:r>
                      <a:endParaRPr lang="el-GR" dirty="0"/>
                    </a:p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0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 – </a:t>
            </a:r>
            <a:br>
              <a:rPr lang="en-US" dirty="0"/>
            </a:br>
            <a:r>
              <a:rPr lang="en-US" dirty="0" err="1"/>
              <a:t>textBlob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38" y="2286000"/>
            <a:ext cx="90487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Airline companies don’t have a lot of feedback considering the credibility of their services.</a:t>
            </a:r>
          </a:p>
          <a:p>
            <a:r>
              <a:rPr lang="en-US" dirty="0"/>
              <a:t>Twitter is a major source of information</a:t>
            </a:r>
          </a:p>
          <a:p>
            <a:pPr lvl="1"/>
            <a:r>
              <a:rPr lang="en-US" dirty="0"/>
              <a:t>However, text format needs process in order to be useful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39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More… complicated and time consuming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the entire dataset except:</a:t>
            </a:r>
          </a:p>
          <a:p>
            <a:pPr lvl="1"/>
            <a:r>
              <a:rPr lang="en-US" dirty="0"/>
              <a:t>In LSTM network, we used only the ‘text’ column as input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42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Sentiment Analysis with </a:t>
            </a:r>
            <a:r>
              <a:rPr lang="en-US" b="1" dirty="0" err="1"/>
              <a:t>Keras</a:t>
            </a:r>
            <a:r>
              <a:rPr lang="en-US" b="1" dirty="0"/>
              <a:t> (Neural Networks)</a:t>
            </a:r>
            <a:br>
              <a:rPr lang="en-US" b="1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Keras</a:t>
            </a:r>
            <a:r>
              <a:rPr lang="en-US" dirty="0"/>
              <a:t> with </a:t>
            </a:r>
            <a:r>
              <a:rPr lang="en-US" dirty="0" err="1"/>
              <a:t>Tensorflow</a:t>
            </a:r>
            <a:r>
              <a:rPr lang="en-US" dirty="0"/>
              <a:t> backend models created and trained:</a:t>
            </a:r>
          </a:p>
          <a:p>
            <a:r>
              <a:rPr lang="en-US" dirty="0"/>
              <a:t>Simple </a:t>
            </a:r>
            <a:r>
              <a:rPr lang="en-US" dirty="0" err="1"/>
              <a:t>Keras</a:t>
            </a:r>
            <a:r>
              <a:rPr lang="en-US" dirty="0"/>
              <a:t> Classifier</a:t>
            </a:r>
          </a:p>
          <a:p>
            <a:pPr lvl="1"/>
            <a:r>
              <a:rPr lang="en-US" dirty="0"/>
              <a:t>Split train</a:t>
            </a:r>
          </a:p>
          <a:p>
            <a:pPr lvl="1"/>
            <a:r>
              <a:rPr lang="en-US" dirty="0"/>
              <a:t>10-folds evaluation</a:t>
            </a:r>
          </a:p>
          <a:p>
            <a:r>
              <a:rPr lang="en-US" dirty="0"/>
              <a:t>Convolutional NN</a:t>
            </a:r>
          </a:p>
          <a:p>
            <a:r>
              <a:rPr lang="en-US" dirty="0"/>
              <a:t>Simple NN with embedding layer</a:t>
            </a:r>
          </a:p>
          <a:p>
            <a:r>
              <a:rPr lang="en-US" dirty="0"/>
              <a:t>Simple NN with 2 hidden layers – GRID search</a:t>
            </a:r>
          </a:p>
          <a:p>
            <a:r>
              <a:rPr lang="en-US" dirty="0"/>
              <a:t>LSTM only for negative/positive sentiment</a:t>
            </a:r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075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classifer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2971800"/>
            <a:ext cx="9134391" cy="3200400"/>
          </a:xfrm>
        </p:spPr>
        <p:txBody>
          <a:bodyPr/>
          <a:lstStyle/>
          <a:p>
            <a:r>
              <a:rPr lang="en-US" dirty="0"/>
              <a:t>10 epochs</a:t>
            </a:r>
          </a:p>
          <a:p>
            <a:endParaRPr lang="en-US" dirty="0"/>
          </a:p>
          <a:p>
            <a:r>
              <a:rPr lang="en-US" dirty="0"/>
              <a:t>10-folds evaluation: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828800"/>
            <a:ext cx="6781800" cy="9906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4648200"/>
            <a:ext cx="3286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370012" y="1066800"/>
            <a:ext cx="9286791" cy="5410200"/>
          </a:xfrm>
        </p:spPr>
        <p:txBody>
          <a:bodyPr>
            <a:normAutofit/>
          </a:bodyPr>
          <a:lstStyle/>
          <a:p>
            <a:r>
              <a:rPr lang="en-US" dirty="0"/>
              <a:t>Train/Test split (67-33) with multiple optimizers:</a:t>
            </a:r>
          </a:p>
          <a:p>
            <a:pPr lvl="1"/>
            <a:r>
              <a:rPr lang="en-US" dirty="0"/>
              <a:t>Adam: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SGD: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RMSprop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Adagrad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Nadam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marL="231775" lvl="1" indent="0">
              <a:buNone/>
            </a:pPr>
            <a:r>
              <a:rPr lang="en-US" dirty="0"/>
              <a:t>Just changing the optimizer, isn’t enough. One must play with its parameters to maximize accuracy</a:t>
            </a:r>
          </a:p>
          <a:p>
            <a:pPr lvl="2"/>
            <a:endParaRPr lang="en-US" dirty="0"/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76400"/>
            <a:ext cx="2028825" cy="39052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2500312"/>
            <a:ext cx="1028700" cy="352425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3370354"/>
            <a:ext cx="1104900" cy="43815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12" y="4295436"/>
            <a:ext cx="1076325" cy="390525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049" y="5100468"/>
            <a:ext cx="12382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Simple NN with 2 hidden layers – GRID search</a:t>
            </a:r>
            <a:br>
              <a:rPr lang="en-US" dirty="0"/>
            </a:b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textBlob</a:t>
            </a:r>
            <a:r>
              <a:rPr lang="en-US" dirty="0"/>
              <a:t> for ‘sentiment’ extraction</a:t>
            </a:r>
          </a:p>
          <a:p>
            <a:r>
              <a:rPr lang="en-US" dirty="0"/>
              <a:t>Swapped ‘text’ with the new ‘sentiment’ column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3048000"/>
            <a:ext cx="6877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2" y="154187"/>
            <a:ext cx="9144001" cy="685800"/>
          </a:xfrm>
        </p:spPr>
        <p:txBody>
          <a:bodyPr/>
          <a:lstStyle/>
          <a:p>
            <a:pPr algn="ctr"/>
            <a:r>
              <a:rPr lang="en-US" dirty="0"/>
              <a:t>GRID results visualization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2" y="1785257"/>
            <a:ext cx="4495800" cy="4587086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785257"/>
            <a:ext cx="4534960" cy="458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7712" y="758624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: learning rate	</a:t>
            </a:r>
            <a:r>
              <a:rPr lang="el-GR" dirty="0"/>
              <a:t>λ : </a:t>
            </a:r>
            <a:r>
              <a:rPr lang="es-AR" dirty="0"/>
              <a:t>regularization term</a:t>
            </a:r>
          </a:p>
          <a:p>
            <a:pPr algn="ctr"/>
            <a:r>
              <a:rPr lang="en-US" dirty="0"/>
              <a:t>0 = 10^(-5) ~ 6 = 10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1418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Tokenization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following NNs use Embedding Layer, which requires a specific </a:t>
            </a:r>
            <a:r>
              <a:rPr lang="es-AR" dirty="0"/>
              <a:t>input format.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Our tokenization process is based on TF-IDF embedding method and creates that specific format.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Every text is represented by a vector now.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Sequence padding to make each vector of same size (fill with zeros) </a:t>
            </a:r>
          </a:p>
        </p:txBody>
      </p:sp>
    </p:spTree>
    <p:extLst>
      <p:ext uri="{BB962C8B-B14F-4D97-AF65-F5344CB8AC3E}">
        <p14:creationId xmlns:p14="http://schemas.microsoft.com/office/powerpoint/2010/main" val="569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pPr algn="ctr"/>
            <a:r>
              <a:rPr lang="en-US" dirty="0"/>
              <a:t>Simple NN with embedding layer</a:t>
            </a: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1524000"/>
            <a:ext cx="4648200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447800"/>
            <a:ext cx="7953375" cy="5162550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2413" y="381000"/>
            <a:ext cx="7619999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Simple NN with embedding layer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635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093" y="1905000"/>
            <a:ext cx="52891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information from tweets and other attributes</a:t>
            </a:r>
          </a:p>
          <a:p>
            <a:r>
              <a:rPr lang="en-US" dirty="0"/>
              <a:t>Provide insight about the quality of the airline’s services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251243"/>
            <a:ext cx="7196137" cy="5273381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2413" y="381000"/>
            <a:ext cx="8458199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CNN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67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 only for negative/positive sentiment</a:t>
            </a:r>
            <a:br>
              <a:rPr lang="en-US" dirty="0"/>
            </a:b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024" y="4343400"/>
            <a:ext cx="5932714" cy="190500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600200"/>
            <a:ext cx="9121722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30" y="2651641"/>
            <a:ext cx="5561590" cy="847725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4572000"/>
            <a:ext cx="4657725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025330" y="3733800"/>
            <a:ext cx="48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on positive/negative </a:t>
            </a:r>
            <a:r>
              <a:rPr lang="en-US" dirty="0" err="1"/>
              <a:t>seperately</a:t>
            </a:r>
            <a:r>
              <a:rPr lang="en-US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2023742" y="1930658"/>
            <a:ext cx="48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2413" y="381000"/>
            <a:ext cx="9144001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LSTM only for negative/positive sentiment</a:t>
            </a:r>
          </a:p>
          <a:p>
            <a:pPr algn="ctr"/>
            <a:br>
              <a:rPr lang="en-US" dirty="0"/>
            </a:b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8001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of NNs’ accuracy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812" y="2286000"/>
            <a:ext cx="76866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64" y="1905000"/>
            <a:ext cx="6745573" cy="4114800"/>
          </a:xfrm>
          <a:prstGeom prst="rect">
            <a:avLst/>
          </a:prstGeom>
        </p:spPr>
      </p:pic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pPr algn="ctr"/>
            <a:r>
              <a:rPr lang="en-US" dirty="0"/>
              <a:t>Comparison of NNs’ execution times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9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990601"/>
            <a:ext cx="9134391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Best accuracy:</a:t>
            </a:r>
          </a:p>
          <a:p>
            <a:pPr lvl="1"/>
            <a:r>
              <a:rPr lang="en-US" dirty="0"/>
              <a:t>Classic ML algorithms: Gradient Boosting on entire dataset with </a:t>
            </a:r>
            <a:r>
              <a:rPr lang="en-US" dirty="0" err="1"/>
              <a:t>textBlob</a:t>
            </a:r>
            <a:r>
              <a:rPr lang="en-US" dirty="0"/>
              <a:t> – 89.8%</a:t>
            </a:r>
          </a:p>
          <a:p>
            <a:pPr lvl="1"/>
            <a:r>
              <a:rPr lang="en-US" dirty="0"/>
              <a:t>NNs:</a:t>
            </a:r>
          </a:p>
          <a:p>
            <a:pPr lvl="2"/>
            <a:r>
              <a:rPr lang="en-US" dirty="0"/>
              <a:t> LSTM – 90% (no neutral class)</a:t>
            </a:r>
          </a:p>
          <a:p>
            <a:pPr lvl="2"/>
            <a:r>
              <a:rPr lang="en-US" dirty="0"/>
              <a:t>simple </a:t>
            </a:r>
            <a:r>
              <a:rPr lang="en-US" dirty="0" err="1"/>
              <a:t>Keras</a:t>
            </a:r>
            <a:r>
              <a:rPr lang="en-US" dirty="0"/>
              <a:t> classifier – 90.02%</a:t>
            </a:r>
          </a:p>
          <a:p>
            <a:pPr lvl="2"/>
            <a:r>
              <a:rPr lang="en-US" dirty="0"/>
              <a:t>GRID search also achieved 90% with several different combinations of n,</a:t>
            </a:r>
            <a:r>
              <a:rPr lang="el-GR" dirty="0"/>
              <a:t>λ</a:t>
            </a:r>
            <a:endParaRPr lang="en-US" dirty="0"/>
          </a:p>
          <a:p>
            <a:endParaRPr lang="en-US" dirty="0"/>
          </a:p>
          <a:p>
            <a:r>
              <a:rPr lang="en-US" dirty="0"/>
              <a:t>NLP is a very important process</a:t>
            </a:r>
          </a:p>
          <a:p>
            <a:endParaRPr lang="en-US" dirty="0"/>
          </a:p>
          <a:p>
            <a:r>
              <a:rPr lang="en-US" dirty="0"/>
              <a:t>When a dataset’s labeling is not balanced (0’s much more than 1’s </a:t>
            </a:r>
            <a:r>
              <a:rPr lang="en-US" dirty="0" err="1"/>
              <a:t>etc</a:t>
            </a:r>
            <a:r>
              <a:rPr lang="en-US" dirty="0"/>
              <a:t>) we will observe better accuracy on the favored class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Neural Networks seem to work better on sentiment prediction, but are way more costly </a:t>
            </a:r>
          </a:p>
          <a:p>
            <a:r>
              <a:rPr lang="en-US" dirty="0"/>
              <a:t>We must be very careful to avoid overfitting, especially in CNNs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617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/>
          <a:lstStyle/>
          <a:p>
            <a:r>
              <a:rPr lang="en-US" dirty="0"/>
              <a:t>General accuracy is not always enough. A company might be more interested in categorizing the negative sentiment class.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downloaded live data from twitter, it would be an interesting unsupervised clustering problem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146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goals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familiar with Natural Language Processing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classic  machine learning techniques learned during the semester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 on Neural Networks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171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dataset from </a:t>
            </a:r>
            <a:r>
              <a:rPr lang="en-US" dirty="0" err="1"/>
              <a:t>Kaggle</a:t>
            </a:r>
            <a:r>
              <a:rPr lang="en-US" dirty="0"/>
              <a:t> competition</a:t>
            </a:r>
          </a:p>
          <a:p>
            <a:r>
              <a:rPr lang="en-US" dirty="0"/>
              <a:t>Attributes: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Especially interested on ‘text’ attribute</a:t>
            </a:r>
          </a:p>
          <a:p>
            <a:pPr lvl="1"/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2590800"/>
            <a:ext cx="2943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Preprocessing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useless variables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columns with high correlation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 ( replace Nan values with column’s average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categorical variables ( One-Hot encoding )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85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  <a:r>
              <a:rPr lang="el-GR" dirty="0"/>
              <a:t> (1) </a:t>
            </a:r>
            <a:br>
              <a:rPr lang="es-AR" dirty="0"/>
            </a:br>
            <a:r>
              <a:rPr lang="es-AR" dirty="0"/>
              <a:t>Sentiment Percentages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l-GR" dirty="0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02" y="1254188"/>
            <a:ext cx="4319579" cy="54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813" y="76200"/>
            <a:ext cx="9247758" cy="9839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  <a:r>
              <a:rPr lang="el-GR" dirty="0"/>
              <a:t> (</a:t>
            </a:r>
            <a:r>
              <a:rPr lang="es-AR" dirty="0"/>
              <a:t>5</a:t>
            </a:r>
            <a:r>
              <a:rPr lang="el-GR" dirty="0"/>
              <a:t>) </a:t>
            </a:r>
            <a:br>
              <a:rPr lang="es-AR" dirty="0"/>
            </a:br>
            <a:r>
              <a:rPr lang="es-AR" dirty="0"/>
              <a:t>Maping tweets on world map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l-GR" dirty="0"/>
          </a:p>
        </p:txBody>
      </p:sp>
      <p:pic>
        <p:nvPicPr>
          <p:cNvPr id="7" name="Θέση περιεχομένου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84" y="1371599"/>
            <a:ext cx="7039328" cy="52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Ψηφιακό μπλε τούνελ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0_TF02895261_TF02895261" id="{9AC09354-8CEC-4CCB-8B14-7D3D61CDE7E0}" vid="{4DFAADB3-3FBF-4169-B76B-2D492E85FC6C}"/>
    </a:ext>
  </a:extLst>
</a:theme>
</file>

<file path=ppt/theme/theme2.xml><?xml version="1.0" encoding="utf-8"?>
<a:theme xmlns:a="http://schemas.openxmlformats.org/drawingml/2006/main" name="Θέμα του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www.w3.org/XML/1998/namespace"/>
    <ds:schemaRef ds:uri="4873beb7-5857-4685-be1f-d57550cc96c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Επαγγελματική παρουσίαση ψηφιακής μπλε σήραγγας (ευρεία οθόνη)</Template>
  <TotalTime>0</TotalTime>
  <Words>956</Words>
  <Application>Microsoft Office PowerPoint</Application>
  <PresentationFormat>Custom</PresentationFormat>
  <Paragraphs>297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Corbel</vt:lpstr>
      <vt:lpstr>Times New Roman</vt:lpstr>
      <vt:lpstr>Ψηφιακό μπλε τούνελ 16x9</vt:lpstr>
      <vt:lpstr>Sentiment Analysis and Predictions on Twitter Reviews</vt:lpstr>
      <vt:lpstr>Chapters</vt:lpstr>
      <vt:lpstr>The problem</vt:lpstr>
      <vt:lpstr>Goal</vt:lpstr>
      <vt:lpstr>Team goals</vt:lpstr>
      <vt:lpstr>Dataset</vt:lpstr>
      <vt:lpstr>Preprocessing</vt:lpstr>
      <vt:lpstr>Analysis (1)  Sentiment Percentages</vt:lpstr>
      <vt:lpstr>Analysis (5)  Maping tweets on world map</vt:lpstr>
      <vt:lpstr>Analysis (2)  Negative reviews on each company</vt:lpstr>
      <vt:lpstr>PowerPoint Presentation</vt:lpstr>
      <vt:lpstr>Analysis (3)  Negative reviews on each company</vt:lpstr>
      <vt:lpstr>Analysis (4)  Negative reasons</vt:lpstr>
      <vt:lpstr>Natural Language Processing</vt:lpstr>
      <vt:lpstr>Natural Language Processing (1)</vt:lpstr>
      <vt:lpstr>WordCloud All Sentiments</vt:lpstr>
      <vt:lpstr>WordCloud Positive Sentiment</vt:lpstr>
      <vt:lpstr>WordCloud Negative Sentiment</vt:lpstr>
      <vt:lpstr>Understanding the impact of Hashtags on tweets sentiment </vt:lpstr>
      <vt:lpstr>Understanding the impact of Hashtags on tweets sentiment </vt:lpstr>
      <vt:lpstr>Understanding the impact of Hashtags on tweets sentiment </vt:lpstr>
      <vt:lpstr>Word Embeddings </vt:lpstr>
      <vt:lpstr>Apply Classic Machine Learning Algorithms</vt:lpstr>
      <vt:lpstr>Predictions</vt:lpstr>
      <vt:lpstr>Predictions</vt:lpstr>
      <vt:lpstr>Predictions</vt:lpstr>
      <vt:lpstr> Text to sentiment attribute using TextBlob (entire dataset) </vt:lpstr>
      <vt:lpstr>Predictions –  textBlob</vt:lpstr>
      <vt:lpstr>Visualization –  textBlob</vt:lpstr>
      <vt:lpstr>Neural Networks</vt:lpstr>
      <vt:lpstr>Sentiment Analysis with Keras (Neural Networks) </vt:lpstr>
      <vt:lpstr>Simple Keras classifer</vt:lpstr>
      <vt:lpstr>PowerPoint Presentation</vt:lpstr>
      <vt:lpstr>Simple NN with 2 hidden layers – GRID search </vt:lpstr>
      <vt:lpstr>GRID results visualization</vt:lpstr>
      <vt:lpstr>Tokenization</vt:lpstr>
      <vt:lpstr>Simple NN with embedding layer</vt:lpstr>
      <vt:lpstr>PowerPoint Presentation</vt:lpstr>
      <vt:lpstr>CNN</vt:lpstr>
      <vt:lpstr>PowerPoint Presentation</vt:lpstr>
      <vt:lpstr>LSTM only for negative/positive sentiment </vt:lpstr>
      <vt:lpstr>PowerPoint Presentation</vt:lpstr>
      <vt:lpstr>Comparison of NNs’ accuracy</vt:lpstr>
      <vt:lpstr>Comparison of NNs’ execution times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2019-05-20T18:17:12Z</dcterms:created>
  <dcterms:modified xsi:type="dcterms:W3CDTF">2019-05-21T14:35:38Z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